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24" r:id="rId5"/>
    <p:sldId id="327" r:id="rId6"/>
    <p:sldId id="315" r:id="rId7"/>
    <p:sldId id="325" r:id="rId8"/>
    <p:sldId id="302" r:id="rId9"/>
    <p:sldId id="328" r:id="rId10"/>
    <p:sldId id="329" r:id="rId11"/>
    <p:sldId id="330" r:id="rId12"/>
    <p:sldId id="332" r:id="rId13"/>
    <p:sldId id="331" r:id="rId14"/>
    <p:sldId id="333" r:id="rId15"/>
    <p:sldId id="312" r:id="rId16"/>
    <p:sldId id="31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hamoud Ahmed Khalaf" initials="MAK" lastIdx="1" clrIdx="0">
    <p:extLst>
      <p:ext uri="{19B8F6BF-5375-455C-9EA6-DF929625EA0E}">
        <p15:presenceInfo xmlns:p15="http://schemas.microsoft.com/office/powerpoint/2012/main" userId="463c134f72df180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5/20/2023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5/20/2023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440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" name="whoosh.wav"/>
          </p:stSnd>
        </p:sndAc>
      </p:transition>
    </mc:Choice>
    <mc:Fallback>
      <p:transition spd="slow">
        <p:fade/>
        <p:sndAc>
          <p:stSnd>
            <p:snd r:embed="rId1" name="whoosh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5/20/2023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15" name="whoosh.wav"/>
          </p:stSnd>
        </p:sndAc>
      </p:transition>
    </mc:Choice>
    <mc:Fallback>
      <p:transition spd="slow">
        <p:fade/>
        <p:sndAc>
          <p:stSnd>
            <p:snd r:embed="rId15" name="whoosh.wav"/>
          </p:stSnd>
        </p:sndAc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svg"/><Relationship Id="rId3" Type="http://schemas.openxmlformats.org/officeDocument/2006/relationships/audio" Target="../media/audio1.wav"/><Relationship Id="rId7" Type="http://schemas.openxmlformats.org/officeDocument/2006/relationships/image" Target="../media/image19.sv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5" Type="http://schemas.openxmlformats.org/officeDocument/2006/relationships/image" Target="../media/image2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Relationship Id="rId1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6D9B03E3-B322-4B67-AACE-2DED3AF40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5891" y="320760"/>
            <a:ext cx="2754413" cy="1836031"/>
          </a:xfrm>
          <a:prstGeom prst="rect">
            <a:avLst/>
          </a:prstGeom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899061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and PROJECT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Contoso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mey21, 2023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C44EC3E7-4093-4837-AA17-A73682AD56B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l="747" r="747"/>
          <a:stretch>
            <a:fillRect/>
          </a:stretch>
        </p:blipFill>
        <p:spPr>
          <a:xfrm>
            <a:off x="388271" y="206209"/>
            <a:ext cx="3097536" cy="1742364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8D330B-A2A7-4127-BA99-7696B77AC7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338" y="4654678"/>
            <a:ext cx="3459402" cy="194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 advTm="104436">
        <p14:reveal thruBlk="1"/>
        <p:sndAc>
          <p:stSnd>
            <p:snd r:embed="rId3" name="bomb.wav"/>
          </p:stSnd>
        </p:sndAc>
      </p:transition>
    </mc:Choice>
    <mc:Fallback>
      <p:transition spd="slow" advTm="104436">
        <p:fade/>
        <p:sndAc>
          <p:stSnd>
            <p:snd r:embed="rId3" name="bomb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AECDD1-B24A-4E61-8AE8-3816C6EC305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3771901" y="2516215"/>
            <a:ext cx="4791988" cy="280826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D782768-F1D9-49D5-A976-05CACD715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WORK TEAM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5B20CB-8B07-4B85-9E3E-4D000B7906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1025" y="-341573"/>
            <a:ext cx="3800475" cy="28577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76B5D2-BED5-4A75-94B4-C148E13E8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1025" y="5076825"/>
            <a:ext cx="3887434" cy="1708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33DC1BD-1356-4470-90A5-BA29B746B5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5076825"/>
            <a:ext cx="4341359" cy="194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7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53D331-0F63-4F39-B78B-85A51B6629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247901"/>
            <a:ext cx="3474720" cy="771523"/>
          </a:xfrm>
        </p:spPr>
        <p:txBody>
          <a:bodyPr/>
          <a:lstStyle/>
          <a:p>
            <a:r>
              <a:rPr lang="en-US" dirty="0"/>
              <a:t>Project Manager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AC0D0-C380-4523-8FB3-740772CAFF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3200399"/>
            <a:ext cx="3474720" cy="2399525"/>
          </a:xfrm>
        </p:spPr>
        <p:txBody>
          <a:bodyPr/>
          <a:lstStyle/>
          <a:p>
            <a:r>
              <a:rPr lang="en-US" dirty="0"/>
              <a:t>Dr/Mohamed Mahmoud Ali</a:t>
            </a:r>
          </a:p>
          <a:p>
            <a:r>
              <a:rPr lang="en-US" dirty="0"/>
              <a:t>Professor, Faculty of Engineering, Qena University, Department of Mining and Energy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AC5A21-0F7C-427A-A2D1-D00F10ED80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352675"/>
            <a:ext cx="3474720" cy="771523"/>
          </a:xfrm>
        </p:spPr>
        <p:txBody>
          <a:bodyPr/>
          <a:lstStyle/>
          <a:p>
            <a:r>
              <a:rPr lang="en-US" dirty="0"/>
              <a:t>Assistant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AAD9D-48E4-463A-8997-92359F3981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3286124"/>
            <a:ext cx="3474720" cy="2313799"/>
          </a:xfrm>
        </p:spPr>
        <p:txBody>
          <a:bodyPr/>
          <a:lstStyle/>
          <a:p>
            <a:r>
              <a:rPr lang="en-US" dirty="0"/>
              <a:t>Dr/Basim Khaled Mohamed</a:t>
            </a:r>
          </a:p>
          <a:p>
            <a:r>
              <a:rPr lang="en-US" dirty="0"/>
              <a:t>Teaching Assistant, Department of Surveying and Maps, Faculty of Arts, Suhag University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233B87-BAFE-4322-92E1-28AFC851E7F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47821" y="2247902"/>
            <a:ext cx="3679189" cy="771523"/>
          </a:xfrm>
        </p:spPr>
        <p:txBody>
          <a:bodyPr/>
          <a:lstStyle/>
          <a:p>
            <a:r>
              <a:rPr lang="en-US" dirty="0"/>
              <a:t>Member of the discussion committee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FA67E05-06B8-40D6-B71D-A2DE651066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3200399"/>
            <a:ext cx="3474720" cy="2399525"/>
          </a:xfrm>
        </p:spPr>
        <p:txBody>
          <a:bodyPr/>
          <a:lstStyle/>
          <a:p>
            <a:r>
              <a:rPr lang="en-US" dirty="0"/>
              <a:t>Dr/Mahmoud Abdel Rady</a:t>
            </a:r>
          </a:p>
          <a:p>
            <a:r>
              <a:rPr lang="en-US" dirty="0"/>
              <a:t>Doctor in the Department of Surveying and Maps, Faculty of Arts, Suhag University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A7D7B-9B35-4420-91E7-8E6AC1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DEBATERS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E29DF135-41E6-46CE-87F8-9E68E988F2CD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4460" b="446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4093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7F211-ED25-4BED-862A-17F84B323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F3A0DAD0-3E39-4BBF-88E4-5C3C306DC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018" y="210501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Graphic 15" descr="Target Audience">
            <a:extLst>
              <a:ext uri="{FF2B5EF4-FFF2-40B4-BE49-F238E27FC236}">
                <a16:creationId xmlns:a16="http://schemas.microsoft.com/office/drawing/2014/main" id="{C4663C19-45BD-46CB-AA38-6CE7C4522B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513" y="2204476"/>
            <a:ext cx="548640" cy="5486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302878-D117-49D8-8CD3-093E34DF215B}"/>
              </a:ext>
            </a:extLst>
          </p:cNvPr>
          <p:cNvSpPr txBox="1"/>
          <p:nvPr/>
        </p:nvSpPr>
        <p:spPr>
          <a:xfrm>
            <a:off x="1748531" y="2125176"/>
            <a:ext cx="36576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We’re delivering for our customers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Last year we supported thousands of customers and sold 60,000 units</a:t>
            </a: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B8F5A225-0C56-4A56-9265-DBE9001CC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2827" y="210501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Graphic 33" descr="Upward trend">
            <a:extLst>
              <a:ext uri="{FF2B5EF4-FFF2-40B4-BE49-F238E27FC236}">
                <a16:creationId xmlns:a16="http://schemas.microsoft.com/office/drawing/2014/main" id="{112CEB44-CF96-4193-8126-3EF3F89B2E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6562762" y="2203745"/>
            <a:ext cx="548640" cy="5486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DBD184-BCBE-4A38-8DF2-C0C550ADE4C4}"/>
              </a:ext>
            </a:extLst>
          </p:cNvPr>
          <p:cNvSpPr txBox="1"/>
          <p:nvPr/>
        </p:nvSpPr>
        <p:spPr>
          <a:xfrm>
            <a:off x="7504293" y="2125176"/>
            <a:ext cx="3657600" cy="691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Our business is good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Profits are up in the last quarter by 3%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A6510D74-8CDF-4500-996B-40C07942D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018" y="351053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Graphic 29" descr="Shopping bag">
            <a:extLst>
              <a:ext uri="{FF2B5EF4-FFF2-40B4-BE49-F238E27FC236}">
                <a16:creationId xmlns:a16="http://schemas.microsoft.com/office/drawing/2014/main" id="{245749D8-5A06-44F2-B96E-6718BBEB6C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793513" y="3618467"/>
            <a:ext cx="548640" cy="5486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A3F38B-310F-454B-9EF6-EF4B5FD017B0}"/>
              </a:ext>
            </a:extLst>
          </p:cNvPr>
          <p:cNvSpPr txBox="1"/>
          <p:nvPr/>
        </p:nvSpPr>
        <p:spPr>
          <a:xfrm>
            <a:off x="1748531" y="3531563"/>
            <a:ext cx="3657600" cy="691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Our customers keep coming back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increased customer retention by 4%</a:t>
            </a:r>
          </a:p>
        </p:txBody>
      </p:sp>
      <p:sp>
        <p:nvSpPr>
          <p:cNvPr id="26" name="Hexagon 25">
            <a:extLst>
              <a:ext uri="{FF2B5EF4-FFF2-40B4-BE49-F238E27FC236}">
                <a16:creationId xmlns:a16="http://schemas.microsoft.com/office/drawing/2014/main" id="{F73E68A5-255F-4C3B-82E4-28F5CE1A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2827" y="3510536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6" name="Graphic 35" descr="Clipboard">
            <a:extLst>
              <a:ext uri="{FF2B5EF4-FFF2-40B4-BE49-F238E27FC236}">
                <a16:creationId xmlns:a16="http://schemas.microsoft.com/office/drawing/2014/main" id="{3F4B17BF-671E-4F42-AB1B-F84F52DCE25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6573648" y="3606850"/>
            <a:ext cx="548640" cy="5486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BD1A11C-0D13-40D5-A96C-6C9C65FDED12}"/>
              </a:ext>
            </a:extLst>
          </p:cNvPr>
          <p:cNvSpPr txBox="1"/>
          <p:nvPr/>
        </p:nvSpPr>
        <p:spPr>
          <a:xfrm>
            <a:off x="7504954" y="3531563"/>
            <a:ext cx="3657600" cy="691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We’re getting our work done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finished the consolidation project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E3AEA7C5-E53C-47EB-B54E-E09414923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9017" y="4778318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Graphic 31" descr="User network">
            <a:extLst>
              <a:ext uri="{FF2B5EF4-FFF2-40B4-BE49-F238E27FC236}">
                <a16:creationId xmlns:a16="http://schemas.microsoft.com/office/drawing/2014/main" id="{B6919A3F-A031-4557-AAC9-0C948C6E4D6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793513" y="4872722"/>
            <a:ext cx="548640" cy="5486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B6D4D59-1662-44D5-B239-F9F86487BE32}"/>
              </a:ext>
            </a:extLst>
          </p:cNvPr>
          <p:cNvSpPr txBox="1"/>
          <p:nvPr/>
        </p:nvSpPr>
        <p:spPr>
          <a:xfrm>
            <a:off x="1748531" y="4723888"/>
            <a:ext cx="36576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Our team is growing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welcomed 3 new team members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last quarter</a:t>
            </a:r>
            <a:endParaRPr lang="en-US" sz="1600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BC618CE4-6DEC-4D26-B202-8BAAA269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2826" y="4778318"/>
            <a:ext cx="914400" cy="764219"/>
          </a:xfrm>
          <a:prstGeom prst="hexagon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Graphic 37" descr="Megaphone1">
            <a:extLst>
              <a:ext uri="{FF2B5EF4-FFF2-40B4-BE49-F238E27FC236}">
                <a16:creationId xmlns:a16="http://schemas.microsoft.com/office/drawing/2014/main" id="{44B68078-72CC-45F5-9CD3-20C37D3298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/>
        </p:blipFill>
        <p:spPr>
          <a:xfrm>
            <a:off x="6573648" y="4861105"/>
            <a:ext cx="548640" cy="5486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2A63E6-17C3-4C42-AD30-C1D1236CE8C7}"/>
              </a:ext>
            </a:extLst>
          </p:cNvPr>
          <p:cNvSpPr txBox="1"/>
          <p:nvPr/>
        </p:nvSpPr>
        <p:spPr>
          <a:xfrm>
            <a:off x="7504954" y="4723888"/>
            <a:ext cx="3657600" cy="91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rPr>
              <a:t>We’re leaders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We are top leaders in the industry across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the board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20671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3" name="whoosh.wav"/>
          </p:stSnd>
        </p:sndAc>
      </p:transition>
    </mc:Choice>
    <mc:Fallback>
      <p:transition spd="slow">
        <p:fade/>
        <p:sndAc>
          <p:stSnd>
            <p:snd r:embed="rId3" name="whoosh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Thanks to your commitment and strong work ethic, we know next year will be even better than the last. </a:t>
            </a:r>
          </a:p>
          <a:p>
            <a:r>
              <a:rPr lang="en-US" dirty="0"/>
              <a:t>We look forward to working together.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Mahmoud Ahmed Khalaf</a:t>
            </a:r>
          </a:p>
          <a:p>
            <a:r>
              <a:rPr lang="en-US" dirty="0"/>
              <a:t>m01159755345@gmail.com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6EC7EA0-D89A-42DB-B4B6-9C9B4B504DB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640" r="226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B5C63D1E-4172-4055-ACAB-B6B1214FEE50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/>
          <a:srcRect t="10453" b="10453"/>
          <a:stretch>
            <a:fillRect/>
          </a:stretch>
        </p:blipFill>
        <p:spPr>
          <a:xfrm>
            <a:off x="4200526" y="2343150"/>
            <a:ext cx="2139696" cy="1492561"/>
          </a:xfrm>
        </p:spPr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0E693EC4-BE2B-489D-B016-09B1BD77E07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/>
          <a:srcRect t="17808" b="17808"/>
          <a:stretch>
            <a:fillRect/>
          </a:stretch>
        </p:blipFill>
        <p:spPr>
          <a:xfrm>
            <a:off x="1466851" y="2343150"/>
            <a:ext cx="1809749" cy="1492561"/>
          </a:xfrm>
        </p:spPr>
      </p:pic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D3A0F24B-8593-420A-8C41-F18E9EC70D45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/>
          <a:srcRect t="7431" b="7431"/>
          <a:stretch>
            <a:fillRect/>
          </a:stretch>
        </p:blipFill>
        <p:spPr>
          <a:xfrm>
            <a:off x="7086601" y="2343150"/>
            <a:ext cx="1828799" cy="1492561"/>
          </a:xfrm>
        </p:spPr>
      </p:pic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11E1CB01-A263-4DC5-B9CF-99C6BD3EBC38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6"/>
          <a:srcRect t="9218" b="9218"/>
          <a:stretch>
            <a:fillRect/>
          </a:stretch>
        </p:blipFill>
        <p:spPr>
          <a:xfrm>
            <a:off x="9414807" y="2343150"/>
            <a:ext cx="1691343" cy="1492561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BA8C8D7-FE35-4C15-B0D2-060F43E1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project Survey :-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1D27DC-D58A-4B24-9FDA-593D901E2B5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38250" y="4172761"/>
            <a:ext cx="2276475" cy="427246"/>
          </a:xfrm>
        </p:spPr>
        <p:txBody>
          <a:bodyPr/>
          <a:lstStyle/>
          <a:p>
            <a:r>
              <a:rPr lang="en-US" dirty="0"/>
              <a:t>Project Manager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591928E-ADC2-4FB6-BEA1-6B90DE2440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277715" y="4588259"/>
            <a:ext cx="5194606" cy="869566"/>
          </a:xfrm>
        </p:spPr>
        <p:txBody>
          <a:bodyPr/>
          <a:lstStyle/>
          <a:p>
            <a:r>
              <a:rPr lang="en-US" dirty="0"/>
              <a:t>Dr/Mohamed Mahmoud Ali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B4B0F0-C5D5-4AC7-8F83-215F0E7CF1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14726" y="4172761"/>
            <a:ext cx="3323768" cy="427246"/>
          </a:xfrm>
        </p:spPr>
        <p:txBody>
          <a:bodyPr/>
          <a:lstStyle/>
          <a:p>
            <a:r>
              <a:rPr lang="en-US" dirty="0"/>
              <a:t> project moderator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62F4CE8-EBAF-4CA2-BCD9-26F728D589F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14725" y="4600007"/>
            <a:ext cx="3654172" cy="688364"/>
          </a:xfrm>
        </p:spPr>
        <p:txBody>
          <a:bodyPr/>
          <a:lstStyle/>
          <a:p>
            <a:r>
              <a:rPr lang="en-US" dirty="0"/>
              <a:t>Dr/Mahmoud Abdel Rady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66A8B60-4DD3-41D0-9E45-81A1BD80B3F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57950" y="4172761"/>
            <a:ext cx="2956856" cy="344312"/>
          </a:xfrm>
        </p:spPr>
        <p:txBody>
          <a:bodyPr/>
          <a:lstStyle/>
          <a:p>
            <a:r>
              <a:rPr lang="en-US" dirty="0"/>
              <a:t>Assistant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FC048B1-EB7E-4C12-979E-0DAF750433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38494" y="4600007"/>
            <a:ext cx="2576313" cy="332564"/>
          </a:xfrm>
        </p:spPr>
        <p:txBody>
          <a:bodyPr/>
          <a:lstStyle/>
          <a:p>
            <a:r>
              <a:rPr lang="en-US" dirty="0"/>
              <a:t>Dr/Basim Khaled Mohamed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074405B-4BD9-4781-ADFE-8DE0F4FE08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915400" y="4172761"/>
            <a:ext cx="2742219" cy="332564"/>
          </a:xfrm>
        </p:spPr>
        <p:txBody>
          <a:bodyPr/>
          <a:lstStyle/>
          <a:p>
            <a:r>
              <a:rPr lang="en-US" dirty="0"/>
              <a:t>Assistant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E4A4578-8916-4D04-B634-13D2D1C8AC8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/>
              <a:t>Dr/Omar Mohamed Soliman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173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6225" y="1771650"/>
            <a:ext cx="6257925" cy="44075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Project Manager:-</a:t>
            </a:r>
          </a:p>
          <a:p>
            <a:pPr marL="0" indent="0">
              <a:buNone/>
            </a:pPr>
            <a:r>
              <a:rPr lang="en-US" dirty="0"/>
              <a:t>Dr/Mohamed Mahmoud Ali</a:t>
            </a:r>
          </a:p>
          <a:p>
            <a:pPr marL="0" indent="0">
              <a:buNone/>
            </a:pPr>
            <a:r>
              <a:rPr lang="en-US" dirty="0"/>
              <a:t>Professor, Faculty of Engineering, Qena University, Department of Mining and Energy</a:t>
            </a:r>
          </a:p>
          <a:p>
            <a:pPr marL="0" indent="0">
              <a:buNone/>
            </a:pPr>
            <a:r>
              <a:rPr lang="en-US" dirty="0"/>
              <a:t>Member of the discussion committee:-Dr/Mahmoud Abdel Rady</a:t>
            </a:r>
          </a:p>
          <a:p>
            <a:pPr marL="0" indent="0">
              <a:buNone/>
            </a:pPr>
            <a:r>
              <a:rPr lang="en-US" dirty="0"/>
              <a:t>Doctor in the Department of Surveying and Maps, Faculty of Arts, Suhag University.</a:t>
            </a:r>
          </a:p>
          <a:p>
            <a:pPr marL="0" indent="0">
              <a:buNone/>
            </a:pPr>
            <a:r>
              <a:rPr lang="en-US" dirty="0"/>
              <a:t>Assistant:-</a:t>
            </a:r>
          </a:p>
          <a:p>
            <a:pPr marL="0" indent="0">
              <a:buNone/>
            </a:pPr>
            <a:r>
              <a:rPr lang="en-US" dirty="0"/>
              <a:t>Dr/Basim Khaled Mohamed</a:t>
            </a:r>
          </a:p>
          <a:p>
            <a:pPr marL="0" indent="0">
              <a:buNone/>
            </a:pPr>
            <a:r>
              <a:rPr lang="en-US" dirty="0"/>
              <a:t>Teaching Assistant, Department of Surveying and Maps, Faculty of Arts, Suhag University.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Placeholder 3" descr="close up of building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544" r="225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Results from last year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6DDC29-DFE2-4F0C-9C81-DDBC9CD8D2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Let’s dive in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F2CF20F-CCD0-429F-80D5-80024C98759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3362" b="133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10251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1819275"/>
            <a:ext cx="4275138" cy="1196975"/>
          </a:xfrm>
        </p:spPr>
        <p:txBody>
          <a:bodyPr/>
          <a:lstStyle/>
          <a:p>
            <a:r>
              <a:rPr lang="en-US" dirty="0"/>
              <a:t>Contents:-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19200" y="2619376"/>
            <a:ext cx="4724400" cy="39576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OLYMPIC SWIMMING POOL.</a:t>
            </a:r>
          </a:p>
          <a:p>
            <a:r>
              <a:rPr lang="en-US" dirty="0"/>
              <a:t>WORK TEAM.</a:t>
            </a:r>
          </a:p>
          <a:p>
            <a:r>
              <a:rPr lang="en-US" dirty="0"/>
              <a:t>DEBATERS.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5FFE0B92-1543-4055-848B-32DE59A4576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l="21202" r="212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3" name="whoosh.wav"/>
          </p:stSnd>
        </p:sndAc>
      </p:transition>
    </mc:Choice>
    <mc:Fallback>
      <p:transition spd="slow">
        <p:fade/>
        <p:sndAc>
          <p:stSnd>
            <p:snd r:embed="rId3" name="whoosh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76FDA387-29F5-4C64-9EF9-6E0EDEC02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17590"/>
            <a:ext cx="11340000" cy="700114"/>
          </a:xfrm>
        </p:spPr>
        <p:txBody>
          <a:bodyPr/>
          <a:lstStyle/>
          <a:p>
            <a:pPr algn="ctr"/>
            <a:r>
              <a:rPr lang="ar-EG" dirty="0"/>
              <a:t>خارطة العمل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AAE39F45-4F3E-49F6-A4F9-8299B0B561E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rcRect t="6340" b="6340"/>
          <a:stretch>
            <a:fillRect/>
          </a:stretch>
        </p:blipFill>
        <p:spPr>
          <a:xfrm>
            <a:off x="9393238" y="0"/>
            <a:ext cx="2798762" cy="1354138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</p:pic>
      <p:sp>
        <p:nvSpPr>
          <p:cNvPr id="17" name="Flowchart: Data 16">
            <a:extLst>
              <a:ext uri="{FF2B5EF4-FFF2-40B4-BE49-F238E27FC236}">
                <a16:creationId xmlns:a16="http://schemas.microsoft.com/office/drawing/2014/main" id="{3F1AD803-127E-41DC-866A-C1B37B7FF68A}"/>
              </a:ext>
            </a:extLst>
          </p:cNvPr>
          <p:cNvSpPr/>
          <p:nvPr/>
        </p:nvSpPr>
        <p:spPr>
          <a:xfrm>
            <a:off x="1047750" y="2085975"/>
            <a:ext cx="2219325" cy="700114"/>
          </a:xfrm>
          <a:prstGeom prst="flowChartInputOutpu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ar-EG" dirty="0"/>
              <a:t>بداية العمل في المشروع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D587F80-31A9-4C9E-9AD2-CA7CD1F38B34}"/>
              </a:ext>
            </a:extLst>
          </p:cNvPr>
          <p:cNvCxnSpPr>
            <a:stCxn id="17" idx="5"/>
          </p:cNvCxnSpPr>
          <p:nvPr/>
        </p:nvCxnSpPr>
        <p:spPr>
          <a:xfrm flipV="1">
            <a:off x="3045143" y="2428875"/>
            <a:ext cx="945832" cy="71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9E457393-1899-441E-A8C8-E5AADD809627}"/>
              </a:ext>
            </a:extLst>
          </p:cNvPr>
          <p:cNvSpPr/>
          <p:nvPr/>
        </p:nvSpPr>
        <p:spPr>
          <a:xfrm>
            <a:off x="4076700" y="2085975"/>
            <a:ext cx="1724025" cy="766736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dirty="0"/>
              <a:t>الموقع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1EA81C3-1E15-4501-957A-C26FD5C0BC3E}"/>
              </a:ext>
            </a:extLst>
          </p:cNvPr>
          <p:cNvCxnSpPr>
            <a:stCxn id="22" idx="2"/>
          </p:cNvCxnSpPr>
          <p:nvPr/>
        </p:nvCxnSpPr>
        <p:spPr>
          <a:xfrm flipV="1">
            <a:off x="5704883" y="2436032"/>
            <a:ext cx="991192" cy="33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A7DA33F-7C0E-40CD-A404-C8AA344612D4}"/>
              </a:ext>
            </a:extLst>
          </p:cNvPr>
          <p:cNvCxnSpPr/>
          <p:nvPr/>
        </p:nvCxnSpPr>
        <p:spPr>
          <a:xfrm>
            <a:off x="6696075" y="2469343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arallelogram 26">
            <a:extLst>
              <a:ext uri="{FF2B5EF4-FFF2-40B4-BE49-F238E27FC236}">
                <a16:creationId xmlns:a16="http://schemas.microsoft.com/office/drawing/2014/main" id="{D9C84851-9E28-442A-856B-8A9A32051C7C}"/>
              </a:ext>
            </a:extLst>
          </p:cNvPr>
          <p:cNvSpPr/>
          <p:nvPr/>
        </p:nvSpPr>
        <p:spPr>
          <a:xfrm>
            <a:off x="6696075" y="2171700"/>
            <a:ext cx="2019300" cy="766736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dirty="0"/>
              <a:t>الاجهزة</a:t>
            </a:r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6AB1516-0053-4775-864B-1E5167924A94}"/>
              </a:ext>
            </a:extLst>
          </p:cNvPr>
          <p:cNvCxnSpPr>
            <a:stCxn id="27" idx="2"/>
          </p:cNvCxnSpPr>
          <p:nvPr/>
        </p:nvCxnSpPr>
        <p:spPr>
          <a:xfrm flipV="1">
            <a:off x="8619533" y="2543175"/>
            <a:ext cx="1286467" cy="11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2120677-EB79-4C38-A7EA-763398690F40}"/>
              </a:ext>
            </a:extLst>
          </p:cNvPr>
          <p:cNvCxnSpPr/>
          <p:nvPr/>
        </p:nvCxnSpPr>
        <p:spPr>
          <a:xfrm>
            <a:off x="9906000" y="2555068"/>
            <a:ext cx="0" cy="1521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8238FFE-247F-496E-8D83-79E25EFCEA93}"/>
              </a:ext>
            </a:extLst>
          </p:cNvPr>
          <p:cNvCxnSpPr/>
          <p:nvPr/>
        </p:nvCxnSpPr>
        <p:spPr>
          <a:xfrm flipH="1">
            <a:off x="9058275" y="4076700"/>
            <a:ext cx="8477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B1A9753B-C379-4C53-86FD-64A170586C02}"/>
              </a:ext>
            </a:extLst>
          </p:cNvPr>
          <p:cNvSpPr/>
          <p:nvPr/>
        </p:nvSpPr>
        <p:spPr>
          <a:xfrm>
            <a:off x="7286628" y="3771900"/>
            <a:ext cx="1771647" cy="742950"/>
          </a:xfrm>
          <a:prstGeom prst="parallelogram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dirty="0"/>
              <a:t>الأدوات </a:t>
            </a:r>
            <a:r>
              <a:rPr lang="ar-EG" dirty="0" err="1"/>
              <a:t>المسخدمة</a:t>
            </a:r>
            <a:endParaRPr lang="en-US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997BBDF-4FC2-43F8-85DB-0ACB3A522F9A}"/>
              </a:ext>
            </a:extLst>
          </p:cNvPr>
          <p:cNvCxnSpPr>
            <a:stCxn id="34" idx="5"/>
          </p:cNvCxnSpPr>
          <p:nvPr/>
        </p:nvCxnSpPr>
        <p:spPr>
          <a:xfrm flipH="1">
            <a:off x="6096000" y="4143375"/>
            <a:ext cx="12834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lowchart: Data 37">
            <a:extLst>
              <a:ext uri="{FF2B5EF4-FFF2-40B4-BE49-F238E27FC236}">
                <a16:creationId xmlns:a16="http://schemas.microsoft.com/office/drawing/2014/main" id="{EC9E4B90-403E-415F-81C2-2D23111ED627}"/>
              </a:ext>
            </a:extLst>
          </p:cNvPr>
          <p:cNvSpPr/>
          <p:nvPr/>
        </p:nvSpPr>
        <p:spPr>
          <a:xfrm>
            <a:off x="4229100" y="3838575"/>
            <a:ext cx="1971379" cy="676275"/>
          </a:xfrm>
          <a:prstGeom prst="flowChartInputOutput">
            <a:avLst/>
          </a:prstGeom>
          <a:solidFill>
            <a:schemeClr val="bg2">
              <a:lumMod val="7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dirty="0"/>
              <a:t>المشكلات</a:t>
            </a:r>
            <a:endParaRPr lang="en-US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F3C2397-9606-4537-B9CE-D1EE98ABA686}"/>
              </a:ext>
            </a:extLst>
          </p:cNvPr>
          <p:cNvCxnSpPr>
            <a:stCxn id="38" idx="2"/>
          </p:cNvCxnSpPr>
          <p:nvPr/>
        </p:nvCxnSpPr>
        <p:spPr>
          <a:xfrm flipH="1" flipV="1">
            <a:off x="3448050" y="4143375"/>
            <a:ext cx="978188" cy="33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Parallelogram 40">
            <a:extLst>
              <a:ext uri="{FF2B5EF4-FFF2-40B4-BE49-F238E27FC236}">
                <a16:creationId xmlns:a16="http://schemas.microsoft.com/office/drawing/2014/main" id="{B773D739-0AB0-46A5-B253-34FFDDB903E5}"/>
              </a:ext>
            </a:extLst>
          </p:cNvPr>
          <p:cNvSpPr/>
          <p:nvPr/>
        </p:nvSpPr>
        <p:spPr>
          <a:xfrm>
            <a:off x="1509027" y="3838575"/>
            <a:ext cx="1971379" cy="700114"/>
          </a:xfrm>
          <a:prstGeom prst="parallelogram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dirty="0"/>
              <a:t>الحل</a:t>
            </a:r>
            <a:endParaRPr lang="en-US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5BAA2BA-FCEB-4E48-961B-3BE0EE6E6139}"/>
              </a:ext>
            </a:extLst>
          </p:cNvPr>
          <p:cNvCxnSpPr>
            <a:stCxn id="41" idx="5"/>
          </p:cNvCxnSpPr>
          <p:nvPr/>
        </p:nvCxnSpPr>
        <p:spPr>
          <a:xfrm flipH="1">
            <a:off x="800100" y="4188632"/>
            <a:ext cx="796441" cy="33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48326D0-3742-4BF4-9228-3BCB02B7E4E3}"/>
              </a:ext>
            </a:extLst>
          </p:cNvPr>
          <p:cNvCxnSpPr/>
          <p:nvPr/>
        </p:nvCxnSpPr>
        <p:spPr>
          <a:xfrm>
            <a:off x="800100" y="4324350"/>
            <a:ext cx="0" cy="1114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69C8257-BB00-40C7-BDE3-77F649B3F8A5}"/>
              </a:ext>
            </a:extLst>
          </p:cNvPr>
          <p:cNvCxnSpPr/>
          <p:nvPr/>
        </p:nvCxnSpPr>
        <p:spPr>
          <a:xfrm>
            <a:off x="800100" y="5514975"/>
            <a:ext cx="6191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9F78FB2E-4F07-458A-8684-3F55536C1450}"/>
              </a:ext>
            </a:extLst>
          </p:cNvPr>
          <p:cNvSpPr/>
          <p:nvPr/>
        </p:nvSpPr>
        <p:spPr>
          <a:xfrm>
            <a:off x="1419225" y="5175982"/>
            <a:ext cx="1971379" cy="481035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dirty="0"/>
              <a:t>المصادر والمراجع</a:t>
            </a:r>
            <a:endParaRPr lang="en-US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D1F89C4-3969-4003-9010-8E41E0EE698E}"/>
              </a:ext>
            </a:extLst>
          </p:cNvPr>
          <p:cNvCxnSpPr/>
          <p:nvPr/>
        </p:nvCxnSpPr>
        <p:spPr>
          <a:xfrm>
            <a:off x="3390604" y="5514975"/>
            <a:ext cx="10356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A2AD655-752F-4E8F-BA32-789830762836}"/>
              </a:ext>
            </a:extLst>
          </p:cNvPr>
          <p:cNvSpPr/>
          <p:nvPr/>
        </p:nvSpPr>
        <p:spPr>
          <a:xfrm>
            <a:off x="4426238" y="5175982"/>
            <a:ext cx="2050762" cy="48103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ar-EG" dirty="0"/>
              <a:t>المشروع النهائي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310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6636F87C-93B0-496B-BD20-C82ABAC80D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5159" r="5159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D93E548-EFF1-46F8-BE22-953E2DA6C7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30DC510-4D01-4CF3-A350-5AAE58CB4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</a:t>
            </a:r>
          </a:p>
        </p:txBody>
      </p:sp>
    </p:spTree>
    <p:extLst>
      <p:ext uri="{BB962C8B-B14F-4D97-AF65-F5344CB8AC3E}">
        <p14:creationId xmlns:p14="http://schemas.microsoft.com/office/powerpoint/2010/main" val="94162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05410C-D828-4A98-A8C9-79211B17DB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project Location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08FDA-553E-4998-B5D6-2051ED319C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581275"/>
            <a:ext cx="3474720" cy="3018650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The project is located on the campus of the new Suhag University in El Kamel City.</a:t>
            </a:r>
            <a:endParaRPr lang="ar-EG" dirty="0"/>
          </a:p>
          <a:p>
            <a:r>
              <a:rPr lang="en-US" dirty="0"/>
              <a:t>Sketch of the project.</a:t>
            </a:r>
          </a:p>
          <a:p>
            <a:r>
              <a:rPr lang="en-US" dirty="0"/>
              <a:t>and depth of the project.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63D22-036E-48C1-8BFE-DE3F7A41EA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Output or final form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973F6-B648-4A92-98A6-D2520696FA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962272"/>
            <a:ext cx="3474720" cy="2641197"/>
          </a:xfrm>
        </p:spPr>
        <p:txBody>
          <a:bodyPr/>
          <a:lstStyle/>
          <a:p>
            <a:r>
              <a:rPr lang="en-US" dirty="0"/>
              <a:t>Form of excavation and filling using Global Mapper.</a:t>
            </a:r>
          </a:p>
          <a:p>
            <a:r>
              <a:rPr lang="en-US" dirty="0"/>
              <a:t>Swimming pool coordinates in Auto cad 2019, Auto cad civil 3d .</a:t>
            </a:r>
          </a:p>
          <a:p>
            <a:r>
              <a:rPr lang="en-US" dirty="0"/>
              <a:t>The final form of the legislator.</a:t>
            </a:r>
          </a:p>
          <a:p>
            <a:r>
              <a:rPr lang="en-US" dirty="0"/>
              <a:t>ARC Map, Surfer.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AB38916-9164-4134-A321-B17B2D0AAB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ar-EG" dirty="0"/>
              <a:t> </a:t>
            </a:r>
            <a:r>
              <a:rPr lang="en-US" dirty="0"/>
              <a:t>Practical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FB5C05B-AA54-4E86-92CB-B73F76381F4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962273"/>
            <a:ext cx="3474720" cy="2637651"/>
          </a:xfrm>
        </p:spPr>
        <p:txBody>
          <a:bodyPr/>
          <a:lstStyle/>
          <a:p>
            <a:r>
              <a:rPr lang="en-US" dirty="0"/>
              <a:t>Locate the working project</a:t>
            </a:r>
          </a:p>
          <a:p>
            <a:r>
              <a:rPr lang="en-US" dirty="0"/>
              <a:t>Install points.</a:t>
            </a:r>
          </a:p>
          <a:p>
            <a:r>
              <a:rPr lang="en-US" dirty="0"/>
              <a:t>The use of devices in the surveying process.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FCA4EC3-79A9-40E1-9658-B50BC31E7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7997825" cy="918812"/>
          </a:xfrm>
        </p:spPr>
        <p:txBody>
          <a:bodyPr/>
          <a:lstStyle/>
          <a:p>
            <a:r>
              <a:rPr lang="en-US" dirty="0"/>
              <a:t>OLYMPIC SWIMMING POOL:-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E1CACA0B-D035-4E10-AB80-0346771DEE3A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340" b="63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36212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9CA32-1BD7-4450-8D61-82F1C47C2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06306B-A7FC-49A4-B23C-11DC7596B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251"/>
            <a:ext cx="12191999" cy="6210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123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>
        <p14:reveal thruBlk="1"/>
        <p:sndAc>
          <p:stSnd>
            <p:snd r:embed="rId2" name="whoosh.wav"/>
          </p:stSnd>
        </p:sndAc>
      </p:transition>
    </mc:Choice>
    <mc:Fallback>
      <p:transition spd="slow">
        <p:fade/>
        <p:sndAc>
          <p:stSnd>
            <p:snd r:embed="rId2" name="whoosh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146</TotalTime>
  <Words>429</Words>
  <Application>Microsoft Office PowerPoint</Application>
  <PresentationFormat>Widescreen</PresentationFormat>
  <Paragraphs>85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Corbel</vt:lpstr>
      <vt:lpstr>Wingdings</vt:lpstr>
      <vt:lpstr>Office Theme</vt:lpstr>
      <vt:lpstr>SURVEY and PROJECT</vt:lpstr>
      <vt:lpstr>Welcome to project Survey :-</vt:lpstr>
      <vt:lpstr>Introduction</vt:lpstr>
      <vt:lpstr>Results from last year</vt:lpstr>
      <vt:lpstr>Contents:-</vt:lpstr>
      <vt:lpstr>خارطة العمل</vt:lpstr>
      <vt:lpstr>Web pa</vt:lpstr>
      <vt:lpstr>OLYMPIC SWIMMING POOL:-</vt:lpstr>
      <vt:lpstr>PowerPoint Presentation</vt:lpstr>
      <vt:lpstr>WORK TEAM</vt:lpstr>
      <vt:lpstr>DEBATERS</vt:lpstr>
      <vt:lpstr>Summary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and PROJECT</dc:title>
  <dc:creator>Mohamoud Ahmed Khalaf</dc:creator>
  <cp:lastModifiedBy>Mohamoud Ahmed Khalaf</cp:lastModifiedBy>
  <cp:revision>15</cp:revision>
  <dcterms:created xsi:type="dcterms:W3CDTF">2023-05-20T06:14:56Z</dcterms:created>
  <dcterms:modified xsi:type="dcterms:W3CDTF">2023-05-20T08:41:22Z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